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55.jpeg" ContentType="image/jpe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1.jpeg" ContentType="image/jpeg"/>
  <Override PartName="/ppt/media/image30.png" ContentType="image/png"/>
  <Override PartName="/ppt/media/image48.png" ContentType="image/png"/>
  <Override PartName="/ppt/media/image11.png" ContentType="image/png"/>
  <Override PartName="/ppt/media/image35.png" ContentType="image/png"/>
  <Override PartName="/ppt/media/image5.png" ContentType="image/png"/>
  <Override PartName="/ppt/media/image39.jpeg" ContentType="image/jpe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9.png" ContentType="image/png"/>
  <Override PartName="/ppt/media/image86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27.png" ContentType="image/png"/>
  <Override PartName="/ppt/media/image92.png" ContentType="image/png"/>
  <Override PartName="/ppt/media/image33.png" ContentType="image/png"/>
  <Override PartName="/ppt/media/image66.png" ContentType="image/png"/>
  <Override PartName="/ppt/media/image67.png" ContentType="image/png"/>
  <Override PartName="/ppt/media/image69.png" ContentType="image/png"/>
  <Override PartName="/ppt/media/image32.png" ContentType="image/png"/>
  <Override PartName="/ppt/media/image68.png" ContentType="image/png"/>
  <Override PartName="/ppt/media/image70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107.jpeg" ContentType="image/jpe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108.jpeg" ContentType="image/jpeg"/>
  <Override PartName="/ppt/media/image96.png" ContentType="image/png"/>
  <Override PartName="/ppt/media/image103.png" ContentType="image/png"/>
  <Override PartName="/ppt/media/image106.png" ContentType="image/png"/>
  <Override PartName="/ppt/media/image99.png" ContentType="image/png"/>
  <Override PartName="/ppt/media/image62.png" ContentType="image/png"/>
  <Override PartName="/ppt/media/image105.png" ContentType="image/png"/>
  <Override PartName="/ppt/media/image98.png" ContentType="image/png"/>
  <Override PartName="/ppt/media/image61.png" ContentType="image/png"/>
  <Override PartName="/ppt/media/image104.png" ContentType="image/png"/>
  <Override PartName="/ppt/media/image97.png" ContentType="image/png"/>
  <Override PartName="/ppt/media/image90.jpeg" ContentType="image/jpeg"/>
  <Override PartName="/ppt/media/image60.png" ContentType="image/png"/>
  <Override PartName="/ppt/media/image102.png" ContentType="image/png"/>
  <Override PartName="/ppt/media/image95.png" ContentType="image/png"/>
  <Override PartName="/ppt/media/image79.png" ContentType="image/png"/>
  <Override PartName="/ppt/media/image101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94.png" ContentType="image/png"/>
  <Override PartName="/ppt/media/image29.png" ContentType="image/png"/>
  <Override PartName="/ppt/media/image6.jpeg" ContentType="image/jpeg"/>
  <Override PartName="/ppt/media/image71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83.png" ContentType="image/png"/>
  <Override PartName="/ppt/media/image10.jpeg" ContentType="image/jpeg"/>
  <Override PartName="/ppt/media/image2.png" ContentType="image/png"/>
  <Override PartName="/ppt/media/image14.png" ContentType="image/png"/>
  <Override PartName="/ppt/media/image25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80.png" ContentType="image/png"/>
  <Override PartName="/ppt/media/image3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EE12E1-1478-4331-9A86-22435A3298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5E3ED2-52DD-4E3B-9D74-22B7ABE0BE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A29E6C-9331-4DDF-9D77-B3CB1C34228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BA28D2-0F60-4946-9321-633B21E19B5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F8C470-28EC-4E80-9AB1-76323593CC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DC0348-371E-4C14-B4F1-F6DEE16A62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448D17-6985-4563-8124-2F85FDFAA1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DB059E-3B4A-4E54-8C74-4850DE0196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CCF763-683D-41D0-AC3B-36F622E8DA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006C12-DA21-4F03-B58E-4D877F3CF06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EFD7DF-7262-4BAC-9586-7ED226AE0F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597561-D8F2-4833-ACA4-81F2040CBF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CCE946-3E90-4529-BD7F-9ECA40A93B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CA5F11-AF9E-4D8F-923B-5FBCAAC90F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C2B829-07F3-45CD-92E9-BEE11DD0CD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A45251-45F7-4EE7-961D-31F1DB90122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BF11A0-87BF-4418-9C59-5759304958C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41B038-1041-4120-B02D-187947F5C83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D5AF743-0703-4B2B-AFB5-8D47066ED6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8A83A4E-4BB5-4DF2-9283-E4F8D61BB2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CE65ECB-9D00-4D01-A5AE-191A33EFD9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302F03C-3395-4334-9EDE-E469D26E91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F452E0-EC7A-4128-B950-82B13AB412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8A09EC4-FB53-457B-BFAD-D049E8C928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411C99-5D03-4646-91CC-F44F103480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229170-544F-4CF3-8313-63AE9320CC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061E76-447A-47FB-AD1C-757C3EA567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6EDF13-67F1-45AC-9A92-C187173C7B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C28E25C-7F02-431A-B5FA-C43558149BB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7149567-108E-46AA-883E-17B2AC66E9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8002E24-4A18-4252-BD17-8DD82B93B1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5D98261-F889-43B0-B1F6-B431C3AF45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48BB46A-E646-4F53-A587-FBE42671D3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5AB7A3-2A9C-46AA-BE1F-42ADCDC3B6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B73601F-5790-4AF2-87A7-1EFCD84521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80FEEE4-B9B7-4990-9B6B-A8FC4F3B21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86F02E8-3FD4-4823-807C-BA6141758A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0DD4E13-2E12-43A3-8CAE-C232AC9733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9969A44-0648-4860-89D5-1963A96F22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05E9E7C-810B-4415-B459-BB74940B39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3E762F0-D4AD-40FC-81D9-FA1F3B1D05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7765AA2-0DA0-4C1A-AC3E-B2941FE8A4B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5801AB-F2AB-4899-9AF7-B4160424EA7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9BF245-F69F-4061-9A1E-5BFFE8E574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2CC1CE-5DFB-49FA-A7F7-CB0FFB5117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C73549-93BF-42AB-B6F0-640DEDAF16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B34CF3-66B8-453B-8BFA-55F96F843B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594B0E-3CF9-40D0-A5FC-2E1C008C47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6640" y="5163840"/>
            <a:ext cx="3187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592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2445BA7-E4B5-475B-BDD9-6F5ADD8D7E9F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328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6640" y="5163840"/>
            <a:ext cx="3187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592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17B99DE-59AC-4EB9-BA2B-48C458478C9D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328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</a:t>
            </a:r>
            <a:r>
              <a:rPr b="0" lang="en-US" sz="1800" spc="-1" strike="noStrike">
                <a:latin typeface="Arial"/>
              </a:rPr>
              <a:t>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3446640" y="5163840"/>
            <a:ext cx="3187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722592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F9C0F9-3B24-4D5F-81F5-0ADD8B1B6ED0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50328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ftr" idx="10"/>
          </p:nvPr>
        </p:nvSpPr>
        <p:spPr>
          <a:xfrm>
            <a:off x="3446640" y="5163840"/>
            <a:ext cx="3187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11"/>
          </p:nvPr>
        </p:nvSpPr>
        <p:spPr>
          <a:xfrm>
            <a:off x="722592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436A15-02FF-41E4-9982-B62B0A78D376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2"/>
          </p:nvPr>
        </p:nvSpPr>
        <p:spPr>
          <a:xfrm>
            <a:off x="503280" y="5163840"/>
            <a:ext cx="234180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07.jpe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08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-9000"/>
            <a:ext cx="10074960" cy="566424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5398560" y="539280"/>
            <a:ext cx="413460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ffffff"/>
                </a:solidFill>
                <a:latin typeface="Noto Sans"/>
                <a:ea typeface="DejaVu Sans"/>
              </a:rPr>
              <a:t>TRIPPER MAKER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6334560" y="4787640"/>
            <a:ext cx="28749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팀장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: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이상원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/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팀원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: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최재호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,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권미애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5758560" y="2699280"/>
            <a:ext cx="37746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Tripper+ Maker</a:t>
            </a:r>
            <a:br>
              <a:rPr sz="1500"/>
            </a:b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 </a:t>
            </a:r>
            <a:r>
              <a:rPr b="1" lang="ko-KR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여행자와 함께 만드는 여행일정플랜 사이트</a:t>
            </a: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7971840" y="1129320"/>
            <a:ext cx="167256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Arial"/>
                <a:ea typeface="DejaVu Sans"/>
              </a:rPr>
              <a:t>트리퍼 메이커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4600" cy="566568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360" y="360"/>
            <a:ext cx="10074600" cy="566460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"/>
          <p:cNvSpPr/>
          <p:nvPr/>
        </p:nvSpPr>
        <p:spPr>
          <a:xfrm>
            <a:off x="359280" y="359280"/>
            <a:ext cx="715320" cy="7153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5039280" y="29304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프로그램 설계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5252040" y="297360"/>
            <a:ext cx="4062600" cy="189072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5251680" y="2042640"/>
            <a:ext cx="4062960" cy="149184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5193720" y="3534840"/>
            <a:ext cx="4120920" cy="146808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4"/>
          <a:stretch/>
        </p:blipFill>
        <p:spPr>
          <a:xfrm>
            <a:off x="5196960" y="4815720"/>
            <a:ext cx="4139640" cy="58320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5"/>
          <a:stretch/>
        </p:blipFill>
        <p:spPr>
          <a:xfrm>
            <a:off x="179640" y="1259640"/>
            <a:ext cx="4669560" cy="23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914040" y="2339640"/>
            <a:ext cx="2683080" cy="275940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3967560" y="899640"/>
            <a:ext cx="2473920" cy="422640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6847200" y="827640"/>
            <a:ext cx="2473920" cy="431712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4"/>
          <a:stretch/>
        </p:blipFill>
        <p:spPr>
          <a:xfrm>
            <a:off x="1619640" y="1223280"/>
            <a:ext cx="1360440" cy="75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"/>
          <p:cNvSpPr/>
          <p:nvPr/>
        </p:nvSpPr>
        <p:spPr>
          <a:xfrm>
            <a:off x="35892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135000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1323360" y="1526400"/>
            <a:ext cx="1194120" cy="45108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1439640" y="914760"/>
            <a:ext cx="1077480" cy="52272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3"/>
          <a:stretch/>
        </p:blipFill>
        <p:spPr>
          <a:xfrm>
            <a:off x="3239640" y="719640"/>
            <a:ext cx="6479280" cy="472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"/>
          <p:cNvSpPr/>
          <p:nvPr/>
        </p:nvSpPr>
        <p:spPr>
          <a:xfrm>
            <a:off x="35892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135000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3483360" y="277200"/>
            <a:ext cx="1194120" cy="45108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1079640" y="1079640"/>
            <a:ext cx="1077480" cy="52272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2879640" y="899640"/>
            <a:ext cx="6119280" cy="443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4600" cy="566568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360" y="360"/>
            <a:ext cx="10074600" cy="566460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>
            <a:off x="359280" y="359280"/>
            <a:ext cx="715320" cy="7153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5039280" y="29304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사용자 화면 메뉴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메인 화면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&amp;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관리자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5522400" y="540000"/>
            <a:ext cx="3659400" cy="1648440"/>
          </a:xfrm>
          <a:prstGeom prst="rect">
            <a:avLst/>
          </a:prstGeom>
          <a:ln w="0">
            <a:noFill/>
          </a:ln>
        </p:spPr>
      </p:pic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5574240" y="2188440"/>
            <a:ext cx="3573360" cy="67284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3"/>
          <a:stretch/>
        </p:blipFill>
        <p:spPr>
          <a:xfrm>
            <a:off x="5574240" y="2752200"/>
            <a:ext cx="3641040" cy="136152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4"/>
          <a:stretch/>
        </p:blipFill>
        <p:spPr>
          <a:xfrm>
            <a:off x="5487120" y="4106160"/>
            <a:ext cx="3660840" cy="1368720"/>
          </a:xfrm>
          <a:prstGeom prst="rect">
            <a:avLst/>
          </a:prstGeom>
          <a:ln w="0">
            <a:noFill/>
          </a:ln>
        </p:spPr>
      </p:pic>
      <p:sp>
        <p:nvSpPr>
          <p:cNvPr id="278" name=""/>
          <p:cNvSpPr txBox="1"/>
          <p:nvPr/>
        </p:nvSpPr>
        <p:spPr>
          <a:xfrm>
            <a:off x="6184080" y="118800"/>
            <a:ext cx="245592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1800" spc="-1" strike="noStrike">
                <a:latin typeface="KoPub돋움체_Pro Bold"/>
                <a:ea typeface="KoPub돋움체_Pro Bold"/>
              </a:rPr>
              <a:t>메인 화면 </a:t>
            </a:r>
            <a:r>
              <a:rPr b="0" lang="en-US" sz="1800" spc="-1" strike="noStrike">
                <a:latin typeface="KoPub돋움체_Pro Bold"/>
                <a:ea typeface="KoPub돋움체_Pro Bold"/>
              </a:rPr>
              <a:t>( </a:t>
            </a:r>
            <a:r>
              <a:rPr b="0" lang="ko-KR" sz="1800" spc="-1" strike="noStrike">
                <a:latin typeface="KoPub돋움체_Pro Bold"/>
                <a:ea typeface="KoPub돋움체_Pro Bold"/>
              </a:rPr>
              <a:t>사용자 화면 </a:t>
            </a:r>
            <a:r>
              <a:rPr b="0" lang="en-US" sz="1800" spc="-1" strike="noStrike">
                <a:latin typeface="KoPub돋움체_Pro Bold"/>
                <a:ea typeface="KoPub돋움체_Pro Bold"/>
              </a:rPr>
              <a:t>)</a:t>
            </a:r>
            <a:endParaRPr b="0" lang="en-US" sz="1800" spc="-1" strike="noStrike">
              <a:latin typeface="KoPub돋움체_Pro Bold"/>
              <a:ea typeface="KoPub돋움체_Pro 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719640" y="918000"/>
            <a:ext cx="4142520" cy="4480560"/>
          </a:xfrm>
          <a:prstGeom prst="rect">
            <a:avLst/>
          </a:prstGeom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6067800" y="766800"/>
            <a:ext cx="2750760" cy="175212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6067800" y="3059280"/>
            <a:ext cx="2750760" cy="175212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 flipH="1">
            <a:off x="2662920" y="4103280"/>
            <a:ext cx="7164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"/>
          <p:cNvSpPr/>
          <p:nvPr/>
        </p:nvSpPr>
        <p:spPr>
          <a:xfrm flipH="1">
            <a:off x="2663640" y="1799640"/>
            <a:ext cx="3635640" cy="237564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"/>
          <p:cNvSpPr/>
          <p:nvPr/>
        </p:nvSpPr>
        <p:spPr>
          <a:xfrm flipH="1">
            <a:off x="3059640" y="3959280"/>
            <a:ext cx="3419640" cy="180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 flipH="1">
            <a:off x="3058920" y="4103280"/>
            <a:ext cx="7164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"/>
          <p:cNvSpPr/>
          <p:nvPr/>
        </p:nvSpPr>
        <p:spPr>
          <a:xfrm>
            <a:off x="7082280" y="2519640"/>
            <a:ext cx="155664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Arial"/>
              </a:rPr>
              <a:t>ID</a:t>
            </a:r>
            <a:r>
              <a:rPr b="1" lang="ko-KR" sz="1800" spc="-1" strike="noStrike">
                <a:latin typeface="Arial"/>
              </a:rPr>
              <a:t>찾기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6722280" y="4859280"/>
            <a:ext cx="155664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latin typeface="Arial"/>
              </a:rPr>
              <a:t>비밀번호 찾기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0" y="68436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"/>
          <p:cNvSpPr txBox="1"/>
          <p:nvPr/>
        </p:nvSpPr>
        <p:spPr>
          <a:xfrm>
            <a:off x="180000" y="180360"/>
            <a:ext cx="2340000" cy="52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로그인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회원 가입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232200" y="982080"/>
            <a:ext cx="5707800" cy="441792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6048000" y="900000"/>
            <a:ext cx="3780000" cy="4500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"/>
          <p:cNvSpPr txBox="1"/>
          <p:nvPr/>
        </p:nvSpPr>
        <p:spPr>
          <a:xfrm>
            <a:off x="6218640" y="1091160"/>
            <a:ext cx="1773360" cy="31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회원 가입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295" name=""/>
          <p:cNvSpPr txBox="1"/>
          <p:nvPr/>
        </p:nvSpPr>
        <p:spPr>
          <a:xfrm>
            <a:off x="6403680" y="1526040"/>
            <a:ext cx="158832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이메일 중복 확인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비밀번호 확인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닉네임 중복 확인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전화번호 인증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주소 찾기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API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마이 페이지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298" name=""/>
          <p:cNvSpPr/>
          <p:nvPr/>
        </p:nvSpPr>
        <p:spPr>
          <a:xfrm>
            <a:off x="5292000" y="684000"/>
            <a:ext cx="4068000" cy="1836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"/>
          <p:cNvSpPr txBox="1"/>
          <p:nvPr/>
        </p:nvSpPr>
        <p:spPr>
          <a:xfrm>
            <a:off x="5472000" y="972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마이 페이지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00" name=""/>
          <p:cNvSpPr txBox="1"/>
          <p:nvPr/>
        </p:nvSpPr>
        <p:spPr>
          <a:xfrm>
            <a:off x="5652000" y="1310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프로필 사진 등록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변경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정보 수정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회원 탈퇴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720000" y="862200"/>
            <a:ext cx="3719880" cy="2197800"/>
          </a:xfrm>
          <a:prstGeom prst="rect">
            <a:avLst/>
          </a:prstGeom>
          <a:ln w="0">
            <a:noFill/>
          </a:ln>
        </p:spPr>
      </p:pic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542880" y="3060000"/>
            <a:ext cx="3957120" cy="2340000"/>
          </a:xfrm>
          <a:prstGeom prst="rect">
            <a:avLst/>
          </a:prstGeom>
          <a:ln w="0">
            <a:noFill/>
          </a:ln>
        </p:spPr>
      </p:pic>
      <p:sp>
        <p:nvSpPr>
          <p:cNvPr id="303" name=""/>
          <p:cNvSpPr/>
          <p:nvPr/>
        </p:nvSpPr>
        <p:spPr>
          <a:xfrm flipH="1">
            <a:off x="3960000" y="1800000"/>
            <a:ext cx="1620000" cy="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 flipH="1">
            <a:off x="3924720" y="1764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 flipH="1">
            <a:off x="4032000" y="4320360"/>
            <a:ext cx="1620000" cy="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"/>
          <p:cNvSpPr/>
          <p:nvPr/>
        </p:nvSpPr>
        <p:spPr>
          <a:xfrm flipH="1">
            <a:off x="3996720" y="428436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>
            <a:off x="5292000" y="3204000"/>
            <a:ext cx="4068000" cy="1836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"/>
          <p:cNvSpPr txBox="1"/>
          <p:nvPr/>
        </p:nvSpPr>
        <p:spPr>
          <a:xfrm>
            <a:off x="5472000" y="3492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마이 페이지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5652000" y="3830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나의 게시물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댓글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/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좋아요 목록 보기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일정 관리 기능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"/>
          <p:cNvSpPr/>
          <p:nvPr/>
        </p:nvSpPr>
        <p:spPr>
          <a:xfrm>
            <a:off x="1079280" y="1439280"/>
            <a:ext cx="713160" cy="4456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1079280" y="1993680"/>
            <a:ext cx="713160" cy="4456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1079640" y="2548800"/>
            <a:ext cx="713160" cy="4456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1079640" y="3102480"/>
            <a:ext cx="713160" cy="4456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1079640" y="3656880"/>
            <a:ext cx="713160" cy="4456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1079640" y="4212000"/>
            <a:ext cx="713160" cy="4456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1079640" y="4766400"/>
            <a:ext cx="713160" cy="4456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07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2034360" y="1475280"/>
            <a:ext cx="292572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2034720" y="2015280"/>
            <a:ext cx="137196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개발 환경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2034720" y="4796640"/>
            <a:ext cx="3556800" cy="44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트리퍼 메이커 사이트 시연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2034720" y="4256640"/>
            <a:ext cx="228960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2034720" y="3670560"/>
            <a:ext cx="228960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2034720" y="3130560"/>
            <a:ext cx="193284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2034720" y="2555280"/>
            <a:ext cx="200916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담당 파트 소개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3705840" y="447120"/>
            <a:ext cx="3126240" cy="66960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6623280" y="3239280"/>
            <a:ext cx="1977480" cy="197712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5054760" y="1713240"/>
            <a:ext cx="1782000" cy="176148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5055120" y="1713240"/>
            <a:ext cx="1782000" cy="176148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4"/>
          <a:stretch/>
        </p:blipFill>
        <p:spPr>
          <a:xfrm>
            <a:off x="7379280" y="1151640"/>
            <a:ext cx="1797480" cy="179712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7379280" y="1151280"/>
            <a:ext cx="1782000" cy="176148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6587280" y="3238920"/>
            <a:ext cx="1977480" cy="194148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423360" y="941400"/>
            <a:ext cx="4796640" cy="3305880"/>
          </a:xfrm>
          <a:prstGeom prst="rect">
            <a:avLst/>
          </a:prstGeom>
          <a:ln w="0">
            <a:noFill/>
          </a:ln>
        </p:spPr>
      </p:pic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720000" y="3060000"/>
            <a:ext cx="4145040" cy="2217600"/>
          </a:xfrm>
          <a:prstGeom prst="rect">
            <a:avLst/>
          </a:prstGeom>
          <a:ln w="0">
            <a:noFill/>
          </a:ln>
        </p:spPr>
      </p:pic>
      <p:sp>
        <p:nvSpPr>
          <p:cNvPr id="312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마이페이지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-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일정관리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14" name=""/>
          <p:cNvSpPr/>
          <p:nvPr/>
        </p:nvSpPr>
        <p:spPr>
          <a:xfrm>
            <a:off x="5472000" y="1044000"/>
            <a:ext cx="4068000" cy="1476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"/>
          <p:cNvSpPr txBox="1"/>
          <p:nvPr/>
        </p:nvSpPr>
        <p:spPr>
          <a:xfrm>
            <a:off x="5652000" y="1332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일정 관리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16" name=""/>
          <p:cNvSpPr txBox="1"/>
          <p:nvPr/>
        </p:nvSpPr>
        <p:spPr>
          <a:xfrm>
            <a:off x="5832000" y="1670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KoPub돋움체_Pro Medium"/>
                <a:ea typeface="KoPub돋움체_Pro Medium"/>
              </a:rPr>
              <a:t>WishList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에 등록한 목록으로</a:t>
            </a:r>
            <a:endParaRPr b="0" lang="en-US" sz="1400" spc="-1" strike="noStrike">
              <a:latin typeface="Arial"/>
            </a:endParaRPr>
          </a:p>
          <a:p>
            <a:r>
              <a:rPr b="0" lang="ko-KR" sz="1400" spc="-1" strike="noStrike">
                <a:latin typeface="KoPub돋움체_Pro Medium"/>
                <a:ea typeface="KoPub돋움체_Pro Medium"/>
              </a:rPr>
              <a:t>일정 관리가 가능한 기능 구현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 flipH="1">
            <a:off x="5040000" y="1800000"/>
            <a:ext cx="720000" cy="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 flipH="1">
            <a:off x="5004720" y="1764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 flipH="1">
            <a:off x="4212000" y="4320360"/>
            <a:ext cx="1620000" cy="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 flipH="1">
            <a:off x="4176720" y="428436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/>
          <p:nvPr/>
        </p:nvSpPr>
        <p:spPr>
          <a:xfrm>
            <a:off x="5472000" y="3348000"/>
            <a:ext cx="4068000" cy="1296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"/>
          <p:cNvSpPr txBox="1"/>
          <p:nvPr/>
        </p:nvSpPr>
        <p:spPr>
          <a:xfrm>
            <a:off x="5652000" y="3636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일정 관리 목록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23" name=""/>
          <p:cNvSpPr txBox="1"/>
          <p:nvPr/>
        </p:nvSpPr>
        <p:spPr>
          <a:xfrm>
            <a:off x="5832000" y="3974040"/>
            <a:ext cx="3240000" cy="102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1400" spc="-1" strike="noStrike">
                <a:latin typeface="KoPub돋움체_Pro Medium"/>
                <a:ea typeface="KoPub돋움체_Pro Medium"/>
              </a:rPr>
              <a:t>일정 제목 별로 조회 가능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180000" y="1077120"/>
            <a:ext cx="8346240" cy="4322880"/>
          </a:xfrm>
          <a:prstGeom prst="rect">
            <a:avLst/>
          </a:prstGeom>
          <a:ln w="0">
            <a:noFill/>
          </a:ln>
        </p:spPr>
      </p:pic>
      <p:sp>
        <p:nvSpPr>
          <p:cNvPr id="325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통합 검색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27" name=""/>
          <p:cNvSpPr/>
          <p:nvPr/>
        </p:nvSpPr>
        <p:spPr>
          <a:xfrm>
            <a:off x="5688000" y="396000"/>
            <a:ext cx="4068000" cy="23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"/>
          <p:cNvSpPr txBox="1"/>
          <p:nvPr/>
        </p:nvSpPr>
        <p:spPr>
          <a:xfrm>
            <a:off x="5868000" y="684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통합 검색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29" name=""/>
          <p:cNvSpPr txBox="1"/>
          <p:nvPr/>
        </p:nvSpPr>
        <p:spPr>
          <a:xfrm>
            <a:off x="6048000" y="1022040"/>
            <a:ext cx="3240000" cy="147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지도를 이용한 지역 검색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컨텐츠 타입을 이용한 검색 기능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관광지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음식점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축제 등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WishList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등록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장소 클릭시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kakaomap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을 이용한 상세페이지 조회 기능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"/>
          <p:cNvSpPr/>
          <p:nvPr/>
        </p:nvSpPr>
        <p:spPr>
          <a:xfrm flipH="1">
            <a:off x="4140720" y="1260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247320" y="1022040"/>
            <a:ext cx="8517240" cy="441144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지역별 검색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35" name=""/>
          <p:cNvSpPr/>
          <p:nvPr/>
        </p:nvSpPr>
        <p:spPr>
          <a:xfrm>
            <a:off x="5688000" y="396000"/>
            <a:ext cx="4068000" cy="23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"/>
          <p:cNvSpPr txBox="1"/>
          <p:nvPr/>
        </p:nvSpPr>
        <p:spPr>
          <a:xfrm>
            <a:off x="5868000" y="684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지역별 검색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37" name=""/>
          <p:cNvSpPr txBox="1"/>
          <p:nvPr/>
        </p:nvSpPr>
        <p:spPr>
          <a:xfrm>
            <a:off x="6048000" y="1022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지도를 이용한 지역 검색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테마별 검색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WishList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등록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장소 클릭시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kakaomap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을 이용한 상세페이지 조회 기능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"/>
          <p:cNvSpPr/>
          <p:nvPr/>
        </p:nvSpPr>
        <p:spPr>
          <a:xfrm flipH="1">
            <a:off x="4140720" y="1260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180360" y="1219320"/>
            <a:ext cx="9426960" cy="4180680"/>
          </a:xfrm>
          <a:prstGeom prst="rect">
            <a:avLst/>
          </a:prstGeom>
          <a:ln w="0">
            <a:noFill/>
          </a:ln>
        </p:spPr>
      </p:pic>
      <p:sp>
        <p:nvSpPr>
          <p:cNvPr id="341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숙소 검색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43" name=""/>
          <p:cNvSpPr/>
          <p:nvPr/>
        </p:nvSpPr>
        <p:spPr>
          <a:xfrm>
            <a:off x="5688000" y="396000"/>
            <a:ext cx="4068000" cy="194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"/>
          <p:cNvSpPr txBox="1"/>
          <p:nvPr/>
        </p:nvSpPr>
        <p:spPr>
          <a:xfrm>
            <a:off x="5868000" y="684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숙소 검색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6048000" y="1022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지도를 이용한 지역 검색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WishList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등록 기능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장소 클릭시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kakaomap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을 이용한 상세페이지 조회 기능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"/>
          <p:cNvSpPr/>
          <p:nvPr/>
        </p:nvSpPr>
        <p:spPr>
          <a:xfrm flipH="1">
            <a:off x="4140720" y="1260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178200" y="720000"/>
            <a:ext cx="6121800" cy="1466280"/>
          </a:xfrm>
          <a:prstGeom prst="rect">
            <a:avLst/>
          </a:prstGeom>
          <a:ln w="0">
            <a:noFill/>
          </a:ln>
        </p:spPr>
      </p:pic>
      <p:pic>
        <p:nvPicPr>
          <p:cNvPr id="349" name="" descr=""/>
          <p:cNvPicPr/>
          <p:nvPr/>
        </p:nvPicPr>
        <p:blipFill>
          <a:blip r:embed="rId2"/>
          <a:stretch/>
        </p:blipFill>
        <p:spPr>
          <a:xfrm>
            <a:off x="1260000" y="2160000"/>
            <a:ext cx="7380000" cy="3401280"/>
          </a:xfrm>
          <a:prstGeom prst="rect">
            <a:avLst/>
          </a:prstGeom>
          <a:ln w="0">
            <a:noFill/>
          </a:ln>
        </p:spPr>
      </p:pic>
      <p:sp>
        <p:nvSpPr>
          <p:cNvPr id="350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교통수단 검색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52" name=""/>
          <p:cNvSpPr/>
          <p:nvPr/>
        </p:nvSpPr>
        <p:spPr>
          <a:xfrm>
            <a:off x="5688000" y="396000"/>
            <a:ext cx="4068000" cy="14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 txBox="1"/>
          <p:nvPr/>
        </p:nvSpPr>
        <p:spPr>
          <a:xfrm>
            <a:off x="5868000" y="684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교통수단 검색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54" name=""/>
          <p:cNvSpPr txBox="1"/>
          <p:nvPr/>
        </p:nvSpPr>
        <p:spPr>
          <a:xfrm>
            <a:off x="6048000" y="1022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교통수단 별 검색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(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버스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기차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출발지와 도착지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날짜 설정 후 검색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 flipH="1">
            <a:off x="4176000" y="1260000"/>
            <a:ext cx="1764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 flipH="1">
            <a:off x="4140720" y="1260000"/>
            <a:ext cx="70920" cy="7164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0" y="720000"/>
            <a:ext cx="5852160" cy="3152520"/>
          </a:xfrm>
          <a:prstGeom prst="rect">
            <a:avLst/>
          </a:prstGeom>
          <a:ln w="0">
            <a:noFill/>
          </a:ln>
        </p:spPr>
      </p:pic>
      <p:sp>
        <p:nvSpPr>
          <p:cNvPr id="358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게시판 리스트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&amp;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글쓰기 화면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60" name=""/>
          <p:cNvSpPr/>
          <p:nvPr/>
        </p:nvSpPr>
        <p:spPr>
          <a:xfrm>
            <a:off x="936000" y="3888000"/>
            <a:ext cx="4068000" cy="14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"/>
          <p:cNvSpPr txBox="1"/>
          <p:nvPr/>
        </p:nvSpPr>
        <p:spPr>
          <a:xfrm>
            <a:off x="1116000" y="4176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게시판 리스트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62" name=""/>
          <p:cNvSpPr txBox="1"/>
          <p:nvPr/>
        </p:nvSpPr>
        <p:spPr>
          <a:xfrm>
            <a:off x="1332000" y="4514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조회수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좋아요 갯수 조회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페이지네이션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2700000" y="3312000"/>
            <a:ext cx="2019600" cy="576000"/>
          </a:xfrm>
          <a:prstGeom prst="rect">
            <a:avLst/>
          </a:prstGeom>
          <a:ln w="0"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5256000" y="540000"/>
            <a:ext cx="4500000" cy="30168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4"/>
          <a:stretch/>
        </p:blipFill>
        <p:spPr>
          <a:xfrm>
            <a:off x="5220000" y="936000"/>
            <a:ext cx="4556520" cy="1620000"/>
          </a:xfrm>
          <a:prstGeom prst="rect">
            <a:avLst/>
          </a:prstGeom>
          <a:ln w="0">
            <a:noFill/>
          </a:ln>
        </p:spPr>
      </p:pic>
      <p:pic>
        <p:nvPicPr>
          <p:cNvPr id="366" name="" descr=""/>
          <p:cNvPicPr/>
          <p:nvPr/>
        </p:nvPicPr>
        <p:blipFill>
          <a:blip r:embed="rId5"/>
          <a:stretch/>
        </p:blipFill>
        <p:spPr>
          <a:xfrm>
            <a:off x="8100000" y="2520000"/>
            <a:ext cx="1800000" cy="455760"/>
          </a:xfrm>
          <a:prstGeom prst="rect">
            <a:avLst/>
          </a:prstGeom>
          <a:ln w="0">
            <a:noFill/>
          </a:ln>
        </p:spPr>
      </p:pic>
      <p:sp>
        <p:nvSpPr>
          <p:cNvPr id="367" name=""/>
          <p:cNvSpPr/>
          <p:nvPr/>
        </p:nvSpPr>
        <p:spPr>
          <a:xfrm>
            <a:off x="5472000" y="3060000"/>
            <a:ext cx="4068000" cy="14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 txBox="1"/>
          <p:nvPr/>
        </p:nvSpPr>
        <p:spPr>
          <a:xfrm>
            <a:off x="5652000" y="3312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게시판 글쓰기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69" name=""/>
          <p:cNvSpPr txBox="1"/>
          <p:nvPr/>
        </p:nvSpPr>
        <p:spPr>
          <a:xfrm>
            <a:off x="5760000" y="3686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Quill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에디터 사용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이미지 업로드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"/>
          <p:cNvSpPr/>
          <p:nvPr/>
        </p:nvSpPr>
        <p:spPr>
          <a:xfrm>
            <a:off x="0" y="684000"/>
            <a:ext cx="3718800" cy="36000"/>
          </a:xfrm>
          <a:prstGeom prst="rect">
            <a:avLst/>
          </a:prstGeom>
          <a:solidFill>
            <a:srgbClr val="729fcf"/>
          </a:solidFill>
          <a:ln w="0">
            <a:solidFill>
              <a:srgbClr val="81ac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 txBox="1"/>
          <p:nvPr/>
        </p:nvSpPr>
        <p:spPr>
          <a:xfrm>
            <a:off x="180000" y="180000"/>
            <a:ext cx="4140000" cy="76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2400" spc="-1" strike="noStrike">
                <a:latin typeface="KoPub돋움체_Pro Bold"/>
                <a:ea typeface="KoPub돋움체_Pro Bold"/>
              </a:rPr>
              <a:t>게시판 상세페이지 </a:t>
            </a:r>
            <a:r>
              <a:rPr b="0" lang="en-US" sz="2400" spc="-1" strike="noStrike">
                <a:latin typeface="KoPub돋움체_Pro Bold"/>
                <a:ea typeface="KoPub돋움체_Pro Bold"/>
              </a:rPr>
              <a:t>&amp; </a:t>
            </a:r>
            <a:r>
              <a:rPr b="0" lang="ko-KR" sz="2400" spc="-1" strike="noStrike">
                <a:latin typeface="KoPub돋움체_Pro Bold"/>
                <a:ea typeface="KoPub돋움체_Pro Bold"/>
              </a:rPr>
              <a:t>댓글 </a:t>
            </a:r>
            <a:endParaRPr b="0" lang="en-US" sz="24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72" name=""/>
          <p:cNvSpPr/>
          <p:nvPr/>
        </p:nvSpPr>
        <p:spPr>
          <a:xfrm>
            <a:off x="936000" y="3888000"/>
            <a:ext cx="4068000" cy="14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"/>
          <p:cNvSpPr txBox="1"/>
          <p:nvPr/>
        </p:nvSpPr>
        <p:spPr>
          <a:xfrm>
            <a:off x="1116000" y="4176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게시판 리스트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74" name=""/>
          <p:cNvSpPr txBox="1"/>
          <p:nvPr/>
        </p:nvSpPr>
        <p:spPr>
          <a:xfrm>
            <a:off x="1332000" y="4514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조회수 </a:t>
            </a:r>
            <a:r>
              <a:rPr b="0" lang="en-US" sz="1400" spc="-1" strike="noStrike">
                <a:latin typeface="KoPub돋움체_Pro Medium"/>
                <a:ea typeface="KoPub돋움체_Pro Medium"/>
              </a:rPr>
              <a:t>,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좋아요 갯수 조회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페이지네이션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5472000" y="3060000"/>
            <a:ext cx="4068000" cy="14040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"/>
          <p:cNvSpPr txBox="1"/>
          <p:nvPr/>
        </p:nvSpPr>
        <p:spPr>
          <a:xfrm>
            <a:off x="5652000" y="3312000"/>
            <a:ext cx="2601360" cy="53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ko-KR" sz="1600" spc="-1" strike="noStrike">
                <a:latin typeface="KoPub돋움체_Pro Bold"/>
                <a:ea typeface="KoPub돋움체_Pro Bold"/>
              </a:rPr>
              <a:t>게시판 글쓰기 주요 기능</a:t>
            </a:r>
            <a:endParaRPr b="1" lang="en-US" sz="1600" spc="-1" strike="noStrike">
              <a:latin typeface="KoPub돋움체_Pro Bold"/>
              <a:ea typeface="KoPub돋움체_Pro Bold"/>
            </a:endParaRPr>
          </a:p>
        </p:txBody>
      </p:sp>
      <p:sp>
        <p:nvSpPr>
          <p:cNvPr id="377" name=""/>
          <p:cNvSpPr txBox="1"/>
          <p:nvPr/>
        </p:nvSpPr>
        <p:spPr>
          <a:xfrm>
            <a:off x="5760000" y="3686040"/>
            <a:ext cx="3240000" cy="13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KoPub돋움체_Pro Medium"/>
                <a:ea typeface="KoPub돋움체_Pro Medium"/>
              </a:rPr>
              <a:t>Quill </a:t>
            </a:r>
            <a:r>
              <a:rPr b="0" lang="ko-KR" sz="1400" spc="-1" strike="noStrike">
                <a:latin typeface="KoPub돋움체_Pro Medium"/>
                <a:ea typeface="KoPub돋움체_Pro Medium"/>
              </a:rPr>
              <a:t>에디터 사용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latin typeface="KoPub돋움체_Pro Medium"/>
                <a:ea typeface="KoPub돋움체_Pro Medium"/>
              </a:rPr>
              <a:t>이미지 업로드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"/>
          <p:cNvSpPr/>
          <p:nvPr/>
        </p:nvSpPr>
        <p:spPr>
          <a:xfrm>
            <a:off x="35964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"/>
          <p:cNvSpPr/>
          <p:nvPr/>
        </p:nvSpPr>
        <p:spPr>
          <a:xfrm>
            <a:off x="35964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539640" y="867960"/>
            <a:ext cx="4398840" cy="751320"/>
          </a:xfrm>
          <a:prstGeom prst="rect">
            <a:avLst/>
          </a:prstGeom>
          <a:ln w="0">
            <a:noFill/>
          </a:ln>
        </p:spPr>
      </p:pic>
      <p:pic>
        <p:nvPicPr>
          <p:cNvPr id="383" name="" descr=""/>
          <p:cNvPicPr/>
          <p:nvPr/>
        </p:nvPicPr>
        <p:blipFill>
          <a:blip r:embed="rId2"/>
          <a:stretch/>
        </p:blipFill>
        <p:spPr>
          <a:xfrm>
            <a:off x="254160" y="1619640"/>
            <a:ext cx="5071320" cy="3599280"/>
          </a:xfrm>
          <a:prstGeom prst="rect">
            <a:avLst/>
          </a:prstGeom>
          <a:ln w="0">
            <a:noFill/>
          </a:ln>
        </p:spPr>
      </p:pic>
      <p:pic>
        <p:nvPicPr>
          <p:cNvPr id="384" name="" descr=""/>
          <p:cNvPicPr/>
          <p:nvPr/>
        </p:nvPicPr>
        <p:blipFill>
          <a:blip r:embed="rId3"/>
          <a:stretch/>
        </p:blipFill>
        <p:spPr>
          <a:xfrm>
            <a:off x="5577120" y="867600"/>
            <a:ext cx="3961440" cy="75168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4"/>
          <a:stretch/>
        </p:blipFill>
        <p:spPr>
          <a:xfrm>
            <a:off x="5577120" y="1619640"/>
            <a:ext cx="4222440" cy="225648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4319640" y="373320"/>
            <a:ext cx="3059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My Page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35964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319640" y="373320"/>
            <a:ext cx="3059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My Page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0" name=""/>
          <p:cNvSpPr/>
          <p:nvPr/>
        </p:nvSpPr>
        <p:spPr>
          <a:xfrm>
            <a:off x="4139640" y="1619640"/>
            <a:ext cx="3059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Wish List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4960" cy="5665680"/>
          </a:xfrm>
          <a:prstGeom prst="rect">
            <a:avLst/>
          </a:prstGeom>
          <a:ln w="0">
            <a:noFill/>
          </a:ln>
        </p:spPr>
      </p:pic>
      <p:sp>
        <p:nvSpPr>
          <p:cNvPr id="191" name=""/>
          <p:cNvSpPr/>
          <p:nvPr/>
        </p:nvSpPr>
        <p:spPr>
          <a:xfrm>
            <a:off x="0" y="360"/>
            <a:ext cx="10074240" cy="566460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>
            <a:off x="359280" y="359280"/>
            <a:ext cx="715320" cy="7153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5039280" y="29304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프로젝트 목적 및 소개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539280" y="899280"/>
            <a:ext cx="4133520" cy="4581720"/>
          </a:xfrm>
          <a:prstGeom prst="rect">
            <a:avLst/>
          </a:prstGeom>
          <a:ln w="0">
            <a:noFill/>
          </a:ln>
        </p:spPr>
      </p:pic>
      <p:sp>
        <p:nvSpPr>
          <p:cNvPr id="392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152000" y="1223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"/>
          <p:cNvSpPr/>
          <p:nvPr/>
        </p:nvSpPr>
        <p:spPr>
          <a:xfrm>
            <a:off x="7558560" y="3671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>
            <a:off x="1331280" y="1439280"/>
            <a:ext cx="252000" cy="126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97" name="" descr=""/>
          <p:cNvPicPr/>
          <p:nvPr/>
        </p:nvPicPr>
        <p:blipFill>
          <a:blip r:embed="rId2"/>
          <a:stretch/>
        </p:blipFill>
        <p:spPr>
          <a:xfrm>
            <a:off x="5039280" y="791280"/>
            <a:ext cx="4493520" cy="4672800"/>
          </a:xfrm>
          <a:prstGeom prst="rect">
            <a:avLst/>
          </a:prstGeom>
          <a:ln w="0">
            <a:noFill/>
          </a:ln>
        </p:spPr>
      </p:pic>
      <p:sp>
        <p:nvSpPr>
          <p:cNvPr id="398" name=""/>
          <p:cNvSpPr/>
          <p:nvPr/>
        </p:nvSpPr>
        <p:spPr>
          <a:xfrm>
            <a:off x="7522560" y="3887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"/>
          <p:cNvSpPr/>
          <p:nvPr/>
        </p:nvSpPr>
        <p:spPr>
          <a:xfrm>
            <a:off x="1583280" y="2699280"/>
            <a:ext cx="5975280" cy="1332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>
            <a:off x="1439280" y="2519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short-left-arrow 1"/>
          <p:cNvSpPr/>
          <p:nvPr/>
        </p:nvSpPr>
        <p:spPr>
          <a:xfrm rot="13422000">
            <a:off x="5725080" y="4177800"/>
            <a:ext cx="839160" cy="55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333"/>
                </a:moveTo>
                <a:lnTo>
                  <a:pt x="10859" y="5333"/>
                </a:lnTo>
                <a:lnTo>
                  <a:pt x="10859" y="0"/>
                </a:lnTo>
                <a:lnTo>
                  <a:pt x="0" y="10800"/>
                </a:lnTo>
                <a:lnTo>
                  <a:pt x="10859" y="21600"/>
                </a:lnTo>
                <a:lnTo>
                  <a:pt x="10859" y="16267"/>
                </a:lnTo>
                <a:lnTo>
                  <a:pt x="21600" y="16267"/>
                </a:lnTo>
                <a:close/>
              </a:path>
            </a:pathLst>
          </a:custGeom>
          <a:gradFill rotWithShape="0">
            <a:gsLst>
              <a:gs pos="0">
                <a:srgbClr val="ff6d6d">
                  <a:alpha val="60000"/>
                </a:srgbClr>
              </a:gs>
              <a:gs pos="100000">
                <a:srgbClr val="c9211e">
                  <a:alpha val="60000"/>
                </a:srgbClr>
              </a:gs>
            </a:gsLst>
            <a:lin ang="9000000"/>
          </a:gradFill>
          <a:ln w="291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344880" y="1259280"/>
            <a:ext cx="4724280" cy="3593520"/>
          </a:xfrm>
          <a:prstGeom prst="rect">
            <a:avLst/>
          </a:prstGeom>
          <a:ln w="0">
            <a:noFill/>
          </a:ln>
        </p:spPr>
      </p:pic>
      <p:sp>
        <p:nvSpPr>
          <p:cNvPr id="403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880360" y="450000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6" name="" descr=""/>
          <p:cNvPicPr/>
          <p:nvPr/>
        </p:nvPicPr>
        <p:blipFill>
          <a:blip r:embed="rId2"/>
          <a:stretch/>
        </p:blipFill>
        <p:spPr>
          <a:xfrm>
            <a:off x="5152680" y="809280"/>
            <a:ext cx="4611960" cy="4223520"/>
          </a:xfrm>
          <a:prstGeom prst="rect">
            <a:avLst/>
          </a:prstGeom>
          <a:ln w="0">
            <a:noFill/>
          </a:ln>
        </p:spPr>
      </p:pic>
      <p:sp>
        <p:nvSpPr>
          <p:cNvPr id="407" name="1-circle-arrow 1"/>
          <p:cNvSpPr/>
          <p:nvPr/>
        </p:nvSpPr>
        <p:spPr>
          <a:xfrm>
            <a:off x="5542560" y="1763280"/>
            <a:ext cx="1794240" cy="17935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8" name=""/>
          <p:cNvSpPr/>
          <p:nvPr/>
        </p:nvSpPr>
        <p:spPr>
          <a:xfrm flipV="1">
            <a:off x="3059280" y="2699280"/>
            <a:ext cx="2879280" cy="197928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" descr=""/>
          <p:cNvPicPr/>
          <p:nvPr/>
        </p:nvPicPr>
        <p:blipFill>
          <a:blip r:embed="rId1"/>
          <a:stretch/>
        </p:blipFill>
        <p:spPr>
          <a:xfrm>
            <a:off x="4859280" y="1186920"/>
            <a:ext cx="4743720" cy="3953880"/>
          </a:xfrm>
          <a:prstGeom prst="rect">
            <a:avLst/>
          </a:prstGeom>
          <a:ln w="0">
            <a:noFill/>
          </a:ln>
        </p:spPr>
      </p:pic>
      <p:sp>
        <p:nvSpPr>
          <p:cNvPr id="410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(6)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2"/>
          <a:stretch/>
        </p:blipFill>
        <p:spPr>
          <a:xfrm>
            <a:off x="359280" y="1208520"/>
            <a:ext cx="4285440" cy="3908520"/>
          </a:xfrm>
          <a:prstGeom prst="rect">
            <a:avLst/>
          </a:prstGeom>
          <a:ln w="0">
            <a:noFill/>
          </a:ln>
        </p:spPr>
      </p:pic>
      <p:sp>
        <p:nvSpPr>
          <p:cNvPr id="413" name=""/>
          <p:cNvSpPr/>
          <p:nvPr/>
        </p:nvSpPr>
        <p:spPr>
          <a:xfrm>
            <a:off x="2880000" y="140400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"/>
          <p:cNvSpPr/>
          <p:nvPr/>
        </p:nvSpPr>
        <p:spPr>
          <a:xfrm>
            <a:off x="2628000" y="44625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"/>
          <p:cNvSpPr/>
          <p:nvPr/>
        </p:nvSpPr>
        <p:spPr>
          <a:xfrm>
            <a:off x="6623280" y="4499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"/>
          <p:cNvSpPr/>
          <p:nvPr/>
        </p:nvSpPr>
        <p:spPr>
          <a:xfrm flipH="1">
            <a:off x="2833200" y="1619280"/>
            <a:ext cx="226080" cy="30636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"/>
          <p:cNvSpPr/>
          <p:nvPr/>
        </p:nvSpPr>
        <p:spPr>
          <a:xfrm flipH="1" flipV="1">
            <a:off x="2807280" y="4602960"/>
            <a:ext cx="4031280" cy="756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(7)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383760" y="899280"/>
            <a:ext cx="4829040" cy="4369680"/>
          </a:xfrm>
          <a:prstGeom prst="rect">
            <a:avLst/>
          </a:prstGeom>
          <a:ln w="0">
            <a:noFill/>
          </a:ln>
        </p:spPr>
      </p:pic>
      <p:sp>
        <p:nvSpPr>
          <p:cNvPr id="421" name="1-circle-arrow 2"/>
          <p:cNvSpPr/>
          <p:nvPr/>
        </p:nvSpPr>
        <p:spPr>
          <a:xfrm>
            <a:off x="2051280" y="2087280"/>
            <a:ext cx="1218240" cy="12182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22" name="" descr=""/>
          <p:cNvPicPr/>
          <p:nvPr/>
        </p:nvPicPr>
        <p:blipFill>
          <a:blip r:embed="rId2"/>
          <a:stretch/>
        </p:blipFill>
        <p:spPr>
          <a:xfrm>
            <a:off x="5300640" y="935280"/>
            <a:ext cx="4628160" cy="4189320"/>
          </a:xfrm>
          <a:prstGeom prst="rect">
            <a:avLst/>
          </a:prstGeom>
          <a:ln w="0">
            <a:noFill/>
          </a:ln>
        </p:spPr>
      </p:pic>
      <p:sp>
        <p:nvSpPr>
          <p:cNvPr id="423" name=""/>
          <p:cNvSpPr/>
          <p:nvPr/>
        </p:nvSpPr>
        <p:spPr>
          <a:xfrm>
            <a:off x="9250560" y="169200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4600" cy="5665680"/>
          </a:xfrm>
          <a:prstGeom prst="rect">
            <a:avLst/>
          </a:prstGeom>
          <a:ln w="0">
            <a:noFill/>
          </a:ln>
        </p:spPr>
      </p:pic>
      <p:sp>
        <p:nvSpPr>
          <p:cNvPr id="425" name=""/>
          <p:cNvSpPr/>
          <p:nvPr/>
        </p:nvSpPr>
        <p:spPr>
          <a:xfrm>
            <a:off x="360" y="360"/>
            <a:ext cx="10074600" cy="566460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"/>
          <p:cNvSpPr/>
          <p:nvPr/>
        </p:nvSpPr>
        <p:spPr>
          <a:xfrm>
            <a:off x="359280" y="359280"/>
            <a:ext cx="715320" cy="7153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5039280" y="29304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관리자 화면 메뉴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359280" y="899280"/>
            <a:ext cx="3719520" cy="4507200"/>
          </a:xfrm>
          <a:prstGeom prst="rect">
            <a:avLst/>
          </a:prstGeom>
          <a:ln w="0">
            <a:noFill/>
          </a:ln>
        </p:spPr>
      </p:pic>
      <p:sp>
        <p:nvSpPr>
          <p:cNvPr id="431" name=""/>
          <p:cNvSpPr/>
          <p:nvPr/>
        </p:nvSpPr>
        <p:spPr>
          <a:xfrm>
            <a:off x="1007280" y="935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>
            <a:off x="3384000" y="2231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3" name="" descr=""/>
          <p:cNvPicPr/>
          <p:nvPr/>
        </p:nvPicPr>
        <p:blipFill>
          <a:blip r:embed="rId2"/>
          <a:stretch/>
        </p:blipFill>
        <p:spPr>
          <a:xfrm>
            <a:off x="4319280" y="988920"/>
            <a:ext cx="2334240" cy="4223880"/>
          </a:xfrm>
          <a:prstGeom prst="rect">
            <a:avLst/>
          </a:prstGeom>
          <a:ln w="0">
            <a:noFill/>
          </a:ln>
        </p:spPr>
      </p:pic>
      <p:sp>
        <p:nvSpPr>
          <p:cNvPr id="434" name=""/>
          <p:cNvSpPr/>
          <p:nvPr/>
        </p:nvSpPr>
        <p:spPr>
          <a:xfrm flipV="1">
            <a:off x="3599280" y="1115280"/>
            <a:ext cx="1512000" cy="1296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5" name="" descr=""/>
          <p:cNvPicPr/>
          <p:nvPr/>
        </p:nvPicPr>
        <p:blipFill>
          <a:blip r:embed="rId3"/>
          <a:stretch/>
        </p:blipFill>
        <p:spPr>
          <a:xfrm>
            <a:off x="6658560" y="986760"/>
            <a:ext cx="3045240" cy="4405320"/>
          </a:xfrm>
          <a:prstGeom prst="rect">
            <a:avLst/>
          </a:prstGeom>
          <a:ln w="0">
            <a:noFill/>
          </a:ln>
        </p:spPr>
      </p:pic>
      <p:sp>
        <p:nvSpPr>
          <p:cNvPr id="436" name=""/>
          <p:cNvSpPr/>
          <p:nvPr/>
        </p:nvSpPr>
        <p:spPr>
          <a:xfrm>
            <a:off x="2376000" y="50745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"/>
          <p:cNvSpPr/>
          <p:nvPr/>
        </p:nvSpPr>
        <p:spPr>
          <a:xfrm flipV="1">
            <a:off x="2519280" y="2159280"/>
            <a:ext cx="5399280" cy="305928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539280" y="981360"/>
            <a:ext cx="3233520" cy="4507200"/>
          </a:xfrm>
          <a:prstGeom prst="rect">
            <a:avLst/>
          </a:prstGeom>
          <a:ln w="0"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4139280" y="1259280"/>
            <a:ext cx="2500200" cy="4044240"/>
          </a:xfrm>
          <a:prstGeom prst="rect">
            <a:avLst/>
          </a:prstGeom>
          <a:ln w="0">
            <a:noFill/>
          </a:ln>
        </p:spPr>
      </p:pic>
      <p:sp>
        <p:nvSpPr>
          <p:cNvPr id="442" name=""/>
          <p:cNvSpPr/>
          <p:nvPr/>
        </p:nvSpPr>
        <p:spPr>
          <a:xfrm>
            <a:off x="1439280" y="10173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"/>
          <p:cNvSpPr/>
          <p:nvPr/>
        </p:nvSpPr>
        <p:spPr>
          <a:xfrm>
            <a:off x="2051280" y="2447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"/>
          <p:cNvSpPr/>
          <p:nvPr/>
        </p:nvSpPr>
        <p:spPr>
          <a:xfrm flipV="1">
            <a:off x="2195280" y="1367280"/>
            <a:ext cx="2951280" cy="126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>
            <a:off x="3168000" y="244800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6" name="" descr=""/>
          <p:cNvPicPr/>
          <p:nvPr/>
        </p:nvPicPr>
        <p:blipFill>
          <a:blip r:embed="rId3"/>
          <a:stretch/>
        </p:blipFill>
        <p:spPr>
          <a:xfrm>
            <a:off x="7053840" y="1079280"/>
            <a:ext cx="2298960" cy="3793680"/>
          </a:xfrm>
          <a:prstGeom prst="rect">
            <a:avLst/>
          </a:prstGeom>
          <a:ln w="0">
            <a:noFill/>
          </a:ln>
        </p:spPr>
      </p:pic>
      <p:sp>
        <p:nvSpPr>
          <p:cNvPr id="447" name=""/>
          <p:cNvSpPr/>
          <p:nvPr/>
        </p:nvSpPr>
        <p:spPr>
          <a:xfrm flipV="1">
            <a:off x="3462840" y="1341720"/>
            <a:ext cx="4124160" cy="123912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5205240" y="1259280"/>
            <a:ext cx="4326840" cy="4219920"/>
          </a:xfrm>
          <a:prstGeom prst="rect">
            <a:avLst/>
          </a:prstGeom>
          <a:ln w="0">
            <a:noFill/>
          </a:ln>
        </p:spPr>
      </p:pic>
      <p:sp>
        <p:nvSpPr>
          <p:cNvPr id="449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2"/>
          <a:stretch/>
        </p:blipFill>
        <p:spPr>
          <a:xfrm>
            <a:off x="719280" y="981360"/>
            <a:ext cx="3195000" cy="4507200"/>
          </a:xfrm>
          <a:prstGeom prst="rect">
            <a:avLst/>
          </a:prstGeom>
          <a:ln w="0">
            <a:noFill/>
          </a:ln>
        </p:spPr>
      </p:pic>
      <p:sp>
        <p:nvSpPr>
          <p:cNvPr id="452" name=""/>
          <p:cNvSpPr/>
          <p:nvPr/>
        </p:nvSpPr>
        <p:spPr>
          <a:xfrm>
            <a:off x="2125080" y="9813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"/>
          <p:cNvSpPr/>
          <p:nvPr/>
        </p:nvSpPr>
        <p:spPr>
          <a:xfrm>
            <a:off x="3059280" y="51105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"/>
          <p:cNvSpPr/>
          <p:nvPr/>
        </p:nvSpPr>
        <p:spPr>
          <a:xfrm flipV="1">
            <a:off x="3239280" y="1079280"/>
            <a:ext cx="2340000" cy="413928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" descr=""/>
          <p:cNvPicPr/>
          <p:nvPr/>
        </p:nvPicPr>
        <p:blipFill>
          <a:blip r:embed="rId3"/>
          <a:stretch/>
        </p:blipFill>
        <p:spPr>
          <a:xfrm>
            <a:off x="5573880" y="359280"/>
            <a:ext cx="2698200" cy="1022760"/>
          </a:xfrm>
          <a:prstGeom prst="rect">
            <a:avLst/>
          </a:prstGeom>
          <a:ln w="0">
            <a:noFill/>
          </a:ln>
        </p:spPr>
      </p:pic>
      <p:pic>
        <p:nvPicPr>
          <p:cNvPr id="456" name="" descr=""/>
          <p:cNvPicPr/>
          <p:nvPr/>
        </p:nvPicPr>
        <p:blipFill>
          <a:blip r:embed="rId4"/>
          <a:stretch/>
        </p:blipFill>
        <p:spPr>
          <a:xfrm>
            <a:off x="6478560" y="899280"/>
            <a:ext cx="2698200" cy="298800"/>
          </a:xfrm>
          <a:prstGeom prst="rect">
            <a:avLst/>
          </a:prstGeom>
          <a:ln w="0">
            <a:noFill/>
          </a:ln>
        </p:spPr>
      </p:pic>
      <p:sp>
        <p:nvSpPr>
          <p:cNvPr id="457" name="1-circle-arrow 3"/>
          <p:cNvSpPr/>
          <p:nvPr/>
        </p:nvSpPr>
        <p:spPr>
          <a:xfrm>
            <a:off x="5889240" y="2375280"/>
            <a:ext cx="1627560" cy="15775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" descr=""/>
          <p:cNvPicPr/>
          <p:nvPr/>
        </p:nvPicPr>
        <p:blipFill>
          <a:blip r:embed="rId1"/>
          <a:stretch/>
        </p:blipFill>
        <p:spPr>
          <a:xfrm>
            <a:off x="5024880" y="143280"/>
            <a:ext cx="4147920" cy="2873520"/>
          </a:xfrm>
          <a:prstGeom prst="rect">
            <a:avLst/>
          </a:prstGeom>
          <a:ln w="0">
            <a:noFill/>
          </a:ln>
        </p:spPr>
      </p:pic>
      <p:sp>
        <p:nvSpPr>
          <p:cNvPr id="459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135036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2"/>
          <a:stretch/>
        </p:blipFill>
        <p:spPr>
          <a:xfrm>
            <a:off x="899280" y="981360"/>
            <a:ext cx="3119760" cy="4507200"/>
          </a:xfrm>
          <a:prstGeom prst="rect">
            <a:avLst/>
          </a:prstGeom>
          <a:ln w="0">
            <a:noFill/>
          </a:ln>
        </p:spPr>
      </p:pic>
      <p:sp>
        <p:nvSpPr>
          <p:cNvPr id="462" name=""/>
          <p:cNvSpPr/>
          <p:nvPr/>
        </p:nvSpPr>
        <p:spPr>
          <a:xfrm>
            <a:off x="2735280" y="9813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"/>
          <p:cNvSpPr/>
          <p:nvPr/>
        </p:nvSpPr>
        <p:spPr>
          <a:xfrm>
            <a:off x="2916000" y="520776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>
            <a:off x="3024000" y="244800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5" name="" descr=""/>
          <p:cNvPicPr/>
          <p:nvPr/>
        </p:nvPicPr>
        <p:blipFill>
          <a:blip r:embed="rId3"/>
          <a:stretch/>
        </p:blipFill>
        <p:spPr>
          <a:xfrm>
            <a:off x="5218560" y="2986560"/>
            <a:ext cx="3634560" cy="2406960"/>
          </a:xfrm>
          <a:prstGeom prst="rect">
            <a:avLst/>
          </a:prstGeom>
          <a:ln w="0">
            <a:noFill/>
          </a:ln>
        </p:spPr>
      </p:pic>
      <p:sp>
        <p:nvSpPr>
          <p:cNvPr id="466" name=""/>
          <p:cNvSpPr/>
          <p:nvPr/>
        </p:nvSpPr>
        <p:spPr>
          <a:xfrm flipV="1">
            <a:off x="3239280" y="1259280"/>
            <a:ext cx="1980000" cy="143928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 flipV="1">
            <a:off x="3059280" y="3778560"/>
            <a:ext cx="2160000" cy="161928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539280" y="981360"/>
            <a:ext cx="4047840" cy="4507200"/>
          </a:xfrm>
          <a:prstGeom prst="rect">
            <a:avLst/>
          </a:prstGeom>
          <a:ln w="0">
            <a:noFill/>
          </a:ln>
        </p:spPr>
      </p:pic>
      <p:sp>
        <p:nvSpPr>
          <p:cNvPr id="469" name=""/>
          <p:cNvSpPr/>
          <p:nvPr/>
        </p:nvSpPr>
        <p:spPr>
          <a:xfrm>
            <a:off x="35892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1350000" y="297360"/>
            <a:ext cx="321372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3491280" y="1007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>
            <a:off x="2808000" y="1979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3" name="" descr=""/>
          <p:cNvPicPr/>
          <p:nvPr/>
        </p:nvPicPr>
        <p:blipFill>
          <a:blip r:embed="rId2"/>
          <a:stretch/>
        </p:blipFill>
        <p:spPr>
          <a:xfrm>
            <a:off x="4859280" y="1079280"/>
            <a:ext cx="3593520" cy="4073040"/>
          </a:xfrm>
          <a:prstGeom prst="rect">
            <a:avLst/>
          </a:prstGeom>
          <a:ln w="0">
            <a:noFill/>
          </a:ln>
        </p:spPr>
      </p:pic>
      <p:pic>
        <p:nvPicPr>
          <p:cNvPr id="474" name="" descr=""/>
          <p:cNvPicPr/>
          <p:nvPr/>
        </p:nvPicPr>
        <p:blipFill>
          <a:blip r:embed="rId3"/>
          <a:stretch/>
        </p:blipFill>
        <p:spPr>
          <a:xfrm>
            <a:off x="7198560" y="2159280"/>
            <a:ext cx="2514240" cy="2786040"/>
          </a:xfrm>
          <a:prstGeom prst="rect">
            <a:avLst/>
          </a:prstGeom>
          <a:ln w="0">
            <a:noFill/>
          </a:ln>
        </p:spPr>
      </p:pic>
      <p:sp>
        <p:nvSpPr>
          <p:cNvPr id="475" name=""/>
          <p:cNvSpPr/>
          <p:nvPr/>
        </p:nvSpPr>
        <p:spPr>
          <a:xfrm>
            <a:off x="6406560" y="4391280"/>
            <a:ext cx="353520" cy="3535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"/>
          <p:cNvSpPr/>
          <p:nvPr/>
        </p:nvSpPr>
        <p:spPr>
          <a:xfrm flipV="1">
            <a:off x="3059280" y="1619280"/>
            <a:ext cx="180000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"/>
          <p:cNvSpPr/>
          <p:nvPr/>
        </p:nvSpPr>
        <p:spPr>
          <a:xfrm flipV="1">
            <a:off x="6586560" y="4066560"/>
            <a:ext cx="90000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1350360" y="297360"/>
            <a:ext cx="350676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110240" y="2100960"/>
            <a:ext cx="7664400" cy="22546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1152360" y="1018080"/>
            <a:ext cx="7664760" cy="95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" descr=""/>
          <p:cNvPicPr/>
          <p:nvPr/>
        </p:nvPicPr>
        <p:blipFill>
          <a:blip r:embed="rId1"/>
          <a:stretch/>
        </p:blipFill>
        <p:spPr>
          <a:xfrm>
            <a:off x="0" y="-9000"/>
            <a:ext cx="10074960" cy="5664240"/>
          </a:xfrm>
          <a:prstGeom prst="rect">
            <a:avLst/>
          </a:prstGeom>
          <a:ln w="0">
            <a:noFill/>
          </a:ln>
        </p:spPr>
      </p:pic>
      <p:sp>
        <p:nvSpPr>
          <p:cNvPr id="479" name=""/>
          <p:cNvSpPr/>
          <p:nvPr/>
        </p:nvSpPr>
        <p:spPr>
          <a:xfrm>
            <a:off x="5578920" y="2519280"/>
            <a:ext cx="359460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ffffff"/>
                </a:solidFill>
                <a:latin typeface="Noto Sans"/>
                <a:ea typeface="DejaVu Sans"/>
              </a:rPr>
              <a:t>Thank You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3599640" y="4139280"/>
            <a:ext cx="4890600" cy="12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“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그동안 지도해 주신 최영민 선생님께 감사드립니다</a:t>
            </a:r>
            <a:r>
              <a:rPr b="1" lang="en-US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!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마지막으로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Tripper Maker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사이트 시연은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권미애 팀원이 하겠습니다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!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4600" cy="5665680"/>
          </a:xfrm>
          <a:prstGeom prst="rect">
            <a:avLst/>
          </a:prstGeom>
          <a:ln w="0">
            <a:noFill/>
          </a:ln>
        </p:spPr>
      </p:pic>
      <p:sp>
        <p:nvSpPr>
          <p:cNvPr id="482" name=""/>
          <p:cNvSpPr/>
          <p:nvPr/>
        </p:nvSpPr>
        <p:spPr>
          <a:xfrm>
            <a:off x="360" y="360"/>
            <a:ext cx="10074600" cy="566460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"/>
          <p:cNvSpPr/>
          <p:nvPr/>
        </p:nvSpPr>
        <p:spPr>
          <a:xfrm>
            <a:off x="359280" y="359280"/>
            <a:ext cx="715320" cy="7153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07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>
            <a:off x="5039280" y="2930400"/>
            <a:ext cx="3954600" cy="66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Tripper Maker </a:t>
            </a: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사이트 시연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"/>
          <p:cNvSpPr/>
          <p:nvPr/>
        </p:nvSpPr>
        <p:spPr>
          <a:xfrm>
            <a:off x="35964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1350720" y="297360"/>
            <a:ext cx="332640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439640" y="899640"/>
            <a:ext cx="5937480" cy="4496760"/>
          </a:xfrm>
          <a:prstGeom prst="rect">
            <a:avLst/>
          </a:prstGeom>
          <a:ln w="0">
            <a:noFill/>
          </a:ln>
        </p:spPr>
      </p:pic>
      <p:sp>
        <p:nvSpPr>
          <p:cNvPr id="201" name=""/>
          <p:cNvSpPr/>
          <p:nvPr/>
        </p:nvSpPr>
        <p:spPr>
          <a:xfrm>
            <a:off x="4463640" y="293760"/>
            <a:ext cx="17146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요구사항 기술서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4600" cy="566568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360" y="360"/>
            <a:ext cx="10074600" cy="566460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"/>
          <p:cNvSpPr/>
          <p:nvPr/>
        </p:nvSpPr>
        <p:spPr>
          <a:xfrm>
            <a:off x="359280" y="359280"/>
            <a:ext cx="715320" cy="7153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5039280" y="29304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개발환경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1350360" y="297360"/>
            <a:ext cx="137196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개발 환경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3485880" y="4122720"/>
            <a:ext cx="796320" cy="87444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4103640" y="2015280"/>
            <a:ext cx="557280" cy="78120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3"/>
          <a:stretch/>
        </p:blipFill>
        <p:spPr>
          <a:xfrm>
            <a:off x="6331680" y="2015280"/>
            <a:ext cx="556920" cy="78120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4"/>
          <a:stretch/>
        </p:blipFill>
        <p:spPr>
          <a:xfrm>
            <a:off x="5217120" y="2015280"/>
            <a:ext cx="556920" cy="78120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5"/>
          <a:stretch/>
        </p:blipFill>
        <p:spPr>
          <a:xfrm>
            <a:off x="1611000" y="3157920"/>
            <a:ext cx="1262880" cy="75960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6"/>
          <a:stretch/>
        </p:blipFill>
        <p:spPr>
          <a:xfrm>
            <a:off x="3167640" y="3261960"/>
            <a:ext cx="1251000" cy="43920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7"/>
          <a:stretch/>
        </p:blipFill>
        <p:spPr>
          <a:xfrm>
            <a:off x="5615280" y="4138560"/>
            <a:ext cx="1258560" cy="68328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8"/>
          <a:stretch/>
        </p:blipFill>
        <p:spPr>
          <a:xfrm>
            <a:off x="2231280" y="2051280"/>
            <a:ext cx="1614600" cy="73080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9"/>
          <a:stretch/>
        </p:blipFill>
        <p:spPr>
          <a:xfrm>
            <a:off x="7919280" y="4177080"/>
            <a:ext cx="1439280" cy="60696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10"/>
          <a:stretch/>
        </p:blipFill>
        <p:spPr>
          <a:xfrm>
            <a:off x="4823640" y="3117240"/>
            <a:ext cx="809280" cy="80928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11"/>
          <a:stretch/>
        </p:blipFill>
        <p:spPr>
          <a:xfrm>
            <a:off x="7017480" y="4156920"/>
            <a:ext cx="793080" cy="70092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12"/>
          <a:stretch/>
        </p:blipFill>
        <p:spPr>
          <a:xfrm>
            <a:off x="7594560" y="3238560"/>
            <a:ext cx="1135800" cy="42156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13"/>
          <a:stretch/>
        </p:blipFill>
        <p:spPr>
          <a:xfrm>
            <a:off x="3023640" y="1106280"/>
            <a:ext cx="614160" cy="58392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14"/>
          <a:stretch/>
        </p:blipFill>
        <p:spPr>
          <a:xfrm>
            <a:off x="4391640" y="4334040"/>
            <a:ext cx="1077480" cy="52272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15"/>
          <a:stretch/>
        </p:blipFill>
        <p:spPr>
          <a:xfrm>
            <a:off x="1183680" y="4212360"/>
            <a:ext cx="614520" cy="64548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16"/>
          <a:stretch/>
        </p:blipFill>
        <p:spPr>
          <a:xfrm>
            <a:off x="5119920" y="1170720"/>
            <a:ext cx="1933920" cy="48240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17"/>
          <a:stretch/>
        </p:blipFill>
        <p:spPr>
          <a:xfrm>
            <a:off x="3904560" y="1041840"/>
            <a:ext cx="956160" cy="64368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18"/>
          <a:stretch/>
        </p:blipFill>
        <p:spPr>
          <a:xfrm>
            <a:off x="6011280" y="3131280"/>
            <a:ext cx="1256400" cy="62820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19"/>
          <a:stretch/>
        </p:blipFill>
        <p:spPr>
          <a:xfrm>
            <a:off x="1978560" y="4319280"/>
            <a:ext cx="1331640" cy="40392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20"/>
          <a:stretch/>
        </p:blipFill>
        <p:spPr>
          <a:xfrm>
            <a:off x="7379280" y="2087640"/>
            <a:ext cx="718560" cy="7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4600" cy="566568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>
            <a:off x="360" y="360"/>
            <a:ext cx="10074600" cy="566460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>
            <a:off x="359280" y="359280"/>
            <a:ext cx="715320" cy="7153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5039280" y="2930400"/>
            <a:ext cx="39546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담당파트 소개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359280" y="261360"/>
            <a:ext cx="893160" cy="4456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1350360" y="297360"/>
            <a:ext cx="200916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담당 파트 소개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899280" y="1439280"/>
            <a:ext cx="4319280" cy="359280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5722560" y="1158480"/>
            <a:ext cx="1317240" cy="131724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5722560" y="3937320"/>
            <a:ext cx="1317240" cy="1282680"/>
          </a:xfrm>
          <a:prstGeom prst="rect">
            <a:avLst/>
          </a:prstGeom>
          <a:ln w="0"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5722920" y="2555640"/>
            <a:ext cx="1317240" cy="131724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5"/>
          <a:stretch/>
        </p:blipFill>
        <p:spPr>
          <a:xfrm>
            <a:off x="7199280" y="1187640"/>
            <a:ext cx="1331280" cy="124560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6"/>
          <a:stretch/>
        </p:blipFill>
        <p:spPr>
          <a:xfrm>
            <a:off x="7199280" y="2612520"/>
            <a:ext cx="1331280" cy="124560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7"/>
          <a:stretch/>
        </p:blipFill>
        <p:spPr>
          <a:xfrm>
            <a:off x="7199280" y="3895560"/>
            <a:ext cx="1674360" cy="132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2023-05-11T17:03:49Z</dcterms:created>
  <dc:creator/>
  <dc:description/>
  <dc:language>ko-KR</dc:language>
  <cp:lastModifiedBy/>
  <dcterms:modified xsi:type="dcterms:W3CDTF">2023-07-27T20:19:20Z</dcterms:modified>
  <cp:revision>187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